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4" r:id="rId2"/>
    <p:sldId id="416" r:id="rId3"/>
    <p:sldId id="412" r:id="rId4"/>
    <p:sldId id="411" r:id="rId5"/>
    <p:sldId id="349" r:id="rId6"/>
    <p:sldId id="398" r:id="rId7"/>
    <p:sldId id="413" r:id="rId8"/>
    <p:sldId id="402" r:id="rId9"/>
    <p:sldId id="414" r:id="rId10"/>
    <p:sldId id="353" r:id="rId11"/>
    <p:sldId id="276" r:id="rId12"/>
    <p:sldId id="358" r:id="rId13"/>
    <p:sldId id="352" r:id="rId14"/>
    <p:sldId id="356" r:id="rId15"/>
    <p:sldId id="346" r:id="rId16"/>
    <p:sldId id="357" r:id="rId17"/>
    <p:sldId id="312" r:id="rId18"/>
  </p:sldIdLst>
  <p:sldSz cx="12192000" cy="6858000"/>
  <p:notesSz cx="7104063" cy="10234613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CF11A-F68E-4AA6-A5DB-424E8219BD86}" v="79" dt="2023-09-28T12:19:12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2206FAB-9FEE-46F7-8BBF-DF87310F4F3A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4575D18-B55E-4DB7-BEED-5E8773C54C4E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998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1D166-1151-4EA3-8A43-75814FAFAE9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8972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7F3E7-8FD6-4494-8FCF-C617477C432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394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Se revisa el reporte desde el DEMO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7F3E7-8FD6-4494-8FCF-C617477C4328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082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1A8DD-8C96-4407-0591-E9F57F6DA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95FE34-94D3-8286-D361-B2334584B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6C847-1E90-CF0C-72EF-FD8BB121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30B66-CE8C-13C7-7DD8-EFAFD737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3972F-00EF-BFF6-EAD3-1FD30BCA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0896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8D8EE-6360-4F42-3BB4-825750AA4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153BE6-24D0-D3FF-B7F6-BE4A6B649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0816E5-D3F5-6C89-8738-412AABB31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9BE6BB-0BF9-6363-ADE6-F0528217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3C30A3-B90A-9BA5-5D38-895F42A4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2496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0DE793-E382-A1E9-9C38-A016F0E31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07CB5D-4752-298D-A5F8-F54E4846A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CF104C-231A-ED97-AD2F-5DCB14EA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B474E2-A2C1-0374-51D1-083B2753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637954-1BA1-D06E-C372-7A6B115B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5232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E2FAE-BD3A-767A-59BC-CB770986C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994933-E392-1C6A-C0A2-B820FF452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054D0-5272-1EBF-C72A-6450B2D0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CA9673-6841-350B-7237-D2FD6B19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A60B1-46C9-C5B6-438A-FB909B21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303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AC468-4DF9-257E-52F0-E4445F7A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E65C93-E6ED-0CCC-708E-F9CD8546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5D4D9F-B460-FB70-48B6-1ABA0CA1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EFA10C-DC85-9542-3E77-8669C6443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EE8310-58DB-8C23-AE6A-2D925D56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9858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34ABF-08BA-9762-F2D4-A8765E33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D718FA-7310-3BEA-8D1A-69325AE20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4782E-F95C-AD27-A4AA-5AB829A0F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4357BA-06F0-4DAB-8693-70142AB9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DECE08-9AF3-537C-C8A1-AA2AEDCA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F05220-FCA0-4962-EAD2-6ECE1DD3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9705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9707D-D950-4364-208B-AA4BEB6B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A5E544-8A85-33A5-BAFC-090004076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294365-5B77-2507-8A11-E58FA9FDF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C02425-4460-AD05-CA3D-64A542267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8990A9-A6BB-87D8-D125-DB5B6EB2B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7FB478-5D64-FF4A-7702-678B98CF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868F963-F370-9B88-1F2D-CA6553D4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973155-5F36-522A-61D7-D620FD16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0712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F0A97-1BC9-24C0-DB4A-1A989EDAF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2242C64-DFF4-5E5C-7149-BEE46D059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D76430-716A-B788-02ED-554A64D3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1B06DF-0C69-EDE6-B65D-11CF9F4E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4394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0712153-5833-A5A7-7EC4-6D16D3C7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0483679-BCBF-0349-A466-976AE9F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38962F-89EB-2247-47EE-C34927F3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9025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73D4F-421A-82D3-ADDF-282435D9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219EF5-A157-73AE-E0EF-CE3EF7538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289CCA-C369-02E8-F735-2489B406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E9F505-9990-1342-252D-49F596C3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55AAA5-8807-B6BF-1622-E2232181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FF52BB-8825-4D05-ED0B-88FB173F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0890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6DB375-A172-D2A2-D8B8-9232F9F6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44AD2D-5EDE-E81F-499D-AA7C380B8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B0934E-8F55-E9D8-06F4-F7551B45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8F4B30-D93E-4D85-A1C8-07BB5FDF2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4C31FC-E286-C0D2-D73C-89122E1D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7257C2-7C82-B0B7-07D3-92621724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097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9FF62E-F3B0-FAFE-B3DB-0D36FCE1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0F2EA3-1754-7F6F-5F00-85EF0C6D8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031BB-8AF2-1C66-4B3B-11D68EE86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34686-FD36-4EE6-9A79-127776DE843B}" type="datetimeFigureOut">
              <a:rPr lang="es-419" smtClean="0"/>
              <a:t>28/9/2023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96B353-388A-1BD0-3324-558DF22F1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B3EF1A-5075-BB51-2654-6C925ACF4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5C57D-7490-4D19-8DC2-E9C7E985E437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1734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_TRANSITA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005B46E-5303-4DA8-8E1F-65E50B36E86C}"/>
              </a:ext>
            </a:extLst>
          </p:cNvPr>
          <p:cNvSpPr/>
          <p:nvPr/>
        </p:nvSpPr>
        <p:spPr>
          <a:xfrm>
            <a:off x="3397624" y="2877671"/>
            <a:ext cx="5369858" cy="1213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19B603-6B71-4567-818D-FBF0642B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67" y="4129462"/>
            <a:ext cx="1273265" cy="926358"/>
          </a:xfrm>
          <a:prstGeom prst="rect">
            <a:avLst/>
          </a:prstGeom>
        </p:spPr>
      </p:pic>
      <p:pic>
        <p:nvPicPr>
          <p:cNvPr id="4" name="Picture 2" descr="light logo">
            <a:extLst>
              <a:ext uri="{FF2B5EF4-FFF2-40B4-BE49-F238E27FC236}">
                <a16:creationId xmlns:a16="http://schemas.microsoft.com/office/drawing/2014/main" id="{90AADE0B-8FF7-8A52-3E29-DC52CBC6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08" y="1568974"/>
            <a:ext cx="5150531" cy="23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72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7736EDF-1DE2-4B57-B56D-E985CE7EBC99}"/>
              </a:ext>
            </a:extLst>
          </p:cNvPr>
          <p:cNvSpPr/>
          <p:nvPr/>
        </p:nvSpPr>
        <p:spPr>
          <a:xfrm>
            <a:off x="0" y="0"/>
            <a:ext cx="12192000" cy="628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DFD2851-AF81-4B6F-A197-E0AD36AE5A74}"/>
              </a:ext>
            </a:extLst>
          </p:cNvPr>
          <p:cNvSpPr/>
          <p:nvPr/>
        </p:nvSpPr>
        <p:spPr>
          <a:xfrm>
            <a:off x="0" y="601116"/>
            <a:ext cx="238125" cy="6256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D1BCABD-4C95-4693-B22A-CA9D6D3F516F}"/>
              </a:ext>
            </a:extLst>
          </p:cNvPr>
          <p:cNvSpPr/>
          <p:nvPr/>
        </p:nvSpPr>
        <p:spPr>
          <a:xfrm>
            <a:off x="11953875" y="614883"/>
            <a:ext cx="238125" cy="6256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11D3B36B-685E-4DA6-8BDC-B656B9793966}"/>
              </a:ext>
            </a:extLst>
          </p:cNvPr>
          <p:cNvSpPr/>
          <p:nvPr/>
        </p:nvSpPr>
        <p:spPr>
          <a:xfrm rot="16200000">
            <a:off x="-63060" y="438150"/>
            <a:ext cx="634560" cy="4190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: una sola esquina redondeada 14">
            <a:extLst>
              <a:ext uri="{FF2B5EF4-FFF2-40B4-BE49-F238E27FC236}">
                <a16:creationId xmlns:a16="http://schemas.microsoft.com/office/drawing/2014/main" id="{240F1408-7B08-40A9-87AD-ED926850A8DA}"/>
              </a:ext>
            </a:extLst>
          </p:cNvPr>
          <p:cNvSpPr/>
          <p:nvPr/>
        </p:nvSpPr>
        <p:spPr>
          <a:xfrm>
            <a:off x="41715" y="37792"/>
            <a:ext cx="4225485" cy="590858"/>
          </a:xfrm>
          <a:prstGeom prst="round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8BAB40B-6015-4D31-AE5C-168E487137F2}"/>
              </a:ext>
            </a:extLst>
          </p:cNvPr>
          <p:cNvSpPr txBox="1"/>
          <p:nvPr/>
        </p:nvSpPr>
        <p:spPr>
          <a:xfrm>
            <a:off x="323850" y="95250"/>
            <a:ext cx="406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</a:rPr>
              <a:t>Colegios evaluados por IDEA</a:t>
            </a:r>
            <a:endParaRPr lang="es-CL" sz="2400" b="1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4" y="974471"/>
            <a:ext cx="10076033" cy="5666941"/>
          </a:xfrm>
          <a:prstGeom prst="rect">
            <a:avLst/>
          </a:prstGeom>
        </p:spPr>
      </p:pic>
      <p:pic>
        <p:nvPicPr>
          <p:cNvPr id="2" name="Picture 2" descr="light logo">
            <a:extLst>
              <a:ext uri="{FF2B5EF4-FFF2-40B4-BE49-F238E27FC236}">
                <a16:creationId xmlns:a16="http://schemas.microsoft.com/office/drawing/2014/main" id="{8D9A8D66-ED28-8086-70C0-E6B7CC21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255" y="-57968"/>
            <a:ext cx="1485911" cy="68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3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ementos2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730"/>
            <a:ext cx="12192000" cy="6379270"/>
          </a:xfrm>
          <a:prstGeom prst="rect">
            <a:avLst/>
          </a:prstGeom>
        </p:spPr>
      </p:pic>
      <p:pic>
        <p:nvPicPr>
          <p:cNvPr id="10" name="Imagen 9" descr="Elementos26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6" y="561667"/>
            <a:ext cx="4396814" cy="86562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878D99F-7E55-4633-849E-C57302D046A4}"/>
              </a:ext>
            </a:extLst>
          </p:cNvPr>
          <p:cNvSpPr/>
          <p:nvPr/>
        </p:nvSpPr>
        <p:spPr>
          <a:xfrm>
            <a:off x="8758517" y="897975"/>
            <a:ext cx="3298089" cy="733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1313203" y="4853764"/>
            <a:ext cx="8685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>
                <a:latin typeface="+mj-lt"/>
              </a:rPr>
              <a:t>Todos los ensayos se acompañarán de su solucionario (breve explicación de cómo abordar el ítem, justificando la clave y discriminando los distractores).</a:t>
            </a:r>
          </a:p>
          <a:p>
            <a:endParaRPr lang="es-ES" sz="1400">
              <a:latin typeface="+mj-lt"/>
            </a:endParaRPr>
          </a:p>
          <a:p>
            <a:r>
              <a:rPr lang="es-ES" sz="1400">
                <a:latin typeface="+mj-lt"/>
              </a:rPr>
              <a:t>Para la construcción de ensayos se utilizan ítems válidos y confiables a partir de información estadística de años anteriores y la revisión de pares expertos. </a:t>
            </a:r>
          </a:p>
        </p:txBody>
      </p:sp>
      <p:pic>
        <p:nvPicPr>
          <p:cNvPr id="13" name="Gráfico 11" descr="Círculo con flecha a la izquierda con relleno sólido">
            <a:extLst>
              <a:ext uri="{FF2B5EF4-FFF2-40B4-BE49-F238E27FC236}">
                <a16:creationId xmlns:a16="http://schemas.microsoft.com/office/drawing/2014/main" id="{945FE379-EE76-44F1-BA4F-BFA6947EB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03600" y="4777099"/>
            <a:ext cx="392290" cy="425676"/>
          </a:xfrm>
          <a:prstGeom prst="rect">
            <a:avLst/>
          </a:prstGeom>
        </p:spPr>
      </p:pic>
      <p:pic>
        <p:nvPicPr>
          <p:cNvPr id="14" name="Gráfico 11" descr="Círculo con flecha a la izquierda con relleno sólido">
            <a:extLst>
              <a:ext uri="{FF2B5EF4-FFF2-40B4-BE49-F238E27FC236}">
                <a16:creationId xmlns:a16="http://schemas.microsoft.com/office/drawing/2014/main" id="{945FE379-EE76-44F1-BA4F-BFA6947EB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86508" y="5418589"/>
            <a:ext cx="392290" cy="4256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9923" y="3997315"/>
            <a:ext cx="295275" cy="2476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4216" y="4396714"/>
            <a:ext cx="295275" cy="2476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9837" y="3656470"/>
            <a:ext cx="295275" cy="24765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707798B4-CED6-49CA-9163-CA151936326A}"/>
              </a:ext>
            </a:extLst>
          </p:cNvPr>
          <p:cNvGrpSpPr/>
          <p:nvPr/>
        </p:nvGrpSpPr>
        <p:grpSpPr>
          <a:xfrm>
            <a:off x="849108" y="1657569"/>
            <a:ext cx="1540631" cy="847549"/>
            <a:chOff x="1903262" y="1609223"/>
            <a:chExt cx="1452466" cy="718848"/>
          </a:xfrm>
        </p:grpSpPr>
        <p:sp>
          <p:nvSpPr>
            <p:cNvPr id="8" name="Flecha: pentágono 7">
              <a:extLst>
                <a:ext uri="{FF2B5EF4-FFF2-40B4-BE49-F238E27FC236}">
                  <a16:creationId xmlns:a16="http://schemas.microsoft.com/office/drawing/2014/main" id="{3F89A0FD-148C-44F5-97CC-F890D4165E42}"/>
                </a:ext>
              </a:extLst>
            </p:cNvPr>
            <p:cNvSpPr/>
            <p:nvPr/>
          </p:nvSpPr>
          <p:spPr>
            <a:xfrm>
              <a:off x="1954636" y="1609223"/>
              <a:ext cx="1394354" cy="718848"/>
            </a:xfrm>
            <a:prstGeom prst="homePlate">
              <a:avLst>
                <a:gd name="adj" fmla="val 2585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69CF149-D950-43D9-9829-0BE23AEE41F8}"/>
                </a:ext>
              </a:extLst>
            </p:cNvPr>
            <p:cNvSpPr txBox="1"/>
            <p:nvPr/>
          </p:nvSpPr>
          <p:spPr>
            <a:xfrm>
              <a:off x="1903262" y="1662899"/>
              <a:ext cx="1452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>
                  <a:solidFill>
                    <a:schemeClr val="accent1">
                      <a:lumMod val="75000"/>
                    </a:schemeClr>
                  </a:solidFill>
                </a:rPr>
                <a:t>Disponibles a partir de las siguientes fechas:</a:t>
              </a:r>
              <a:endParaRPr lang="es-CL" sz="1200"/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108" y="1533346"/>
            <a:ext cx="10209837" cy="3177056"/>
          </a:xfrm>
          <a:prstGeom prst="rect">
            <a:avLst/>
          </a:prstGeom>
        </p:spPr>
      </p:pic>
      <p:pic>
        <p:nvPicPr>
          <p:cNvPr id="2" name="Picture 2" descr="light logo">
            <a:extLst>
              <a:ext uri="{FF2B5EF4-FFF2-40B4-BE49-F238E27FC236}">
                <a16:creationId xmlns:a16="http://schemas.microsoft.com/office/drawing/2014/main" id="{239D52D4-094E-463C-087F-B356D840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359" y="428594"/>
            <a:ext cx="1485911" cy="68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5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lendario&#10;&#10;Descripción generada automáticamente con confianza media">
            <a:extLst>
              <a:ext uri="{FF2B5EF4-FFF2-40B4-BE49-F238E27FC236}">
                <a16:creationId xmlns:a16="http://schemas.microsoft.com/office/drawing/2014/main" id="{456B6BAB-2E53-D514-F092-AA10E188D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04" y="1103370"/>
            <a:ext cx="1577959" cy="2059814"/>
          </a:xfrm>
          <a:prstGeom prst="rect">
            <a:avLst/>
          </a:prstGeom>
        </p:spPr>
      </p:pic>
      <p:pic>
        <p:nvPicPr>
          <p:cNvPr id="4" name="Imagen 3" descr="Imagen que contiene Polígono&#10;&#10;Descripción generada automáticamente">
            <a:extLst>
              <a:ext uri="{FF2B5EF4-FFF2-40B4-BE49-F238E27FC236}">
                <a16:creationId xmlns:a16="http://schemas.microsoft.com/office/drawing/2014/main" id="{55180313-CAC9-6D7E-9244-82B854AB2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74" y="1103370"/>
            <a:ext cx="1577959" cy="2070549"/>
          </a:xfrm>
          <a:prstGeom prst="rect">
            <a:avLst/>
          </a:prstGeom>
        </p:spPr>
      </p:pic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5CD29E8-9910-35F9-E5B2-F548DC94E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72" y="3741795"/>
            <a:ext cx="1758058" cy="2066971"/>
          </a:xfrm>
          <a:prstGeom prst="rect">
            <a:avLst/>
          </a:prstGeom>
        </p:spPr>
      </p:pic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C8E3D991-8A09-E82C-27C7-6E2B0BF98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59" y="1106948"/>
            <a:ext cx="1531442" cy="2066971"/>
          </a:xfrm>
          <a:prstGeom prst="rect">
            <a:avLst/>
          </a:prstGeom>
        </p:spPr>
      </p:pic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79C2F7DB-FDFA-5972-9456-7FC4D53FA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432">
            <a:off x="8305097" y="587028"/>
            <a:ext cx="1554078" cy="2066971"/>
          </a:xfrm>
          <a:prstGeom prst="rect">
            <a:avLst/>
          </a:prstGeom>
        </p:spPr>
      </p:pic>
      <p:pic>
        <p:nvPicPr>
          <p:cNvPr id="8" name="Imagen 7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8BDED668-4544-245A-B462-E374DA89C1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164">
            <a:off x="8586728" y="656413"/>
            <a:ext cx="1552878" cy="2062200"/>
          </a:xfrm>
          <a:prstGeom prst="rect">
            <a:avLst/>
          </a:prstGeom>
        </p:spPr>
      </p:pic>
      <p:pic>
        <p:nvPicPr>
          <p:cNvPr id="9" name="Imagen 8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A6768283-A7D8-83E4-1567-EF5BD2E654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206">
            <a:off x="8969797" y="1002637"/>
            <a:ext cx="1554078" cy="20669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4CD6EF3-824A-C642-D819-863EBF4D20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8967" y="3279588"/>
            <a:ext cx="7174823" cy="2991384"/>
          </a:xfrm>
          <a:prstGeom prst="rect">
            <a:avLst/>
          </a:prstGeom>
        </p:spPr>
      </p:pic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84ACFC3C-42CD-4816-0C8A-91AA0A7D5C77}"/>
              </a:ext>
            </a:extLst>
          </p:cNvPr>
          <p:cNvSpPr/>
          <p:nvPr/>
        </p:nvSpPr>
        <p:spPr>
          <a:xfrm rot="16200000">
            <a:off x="282081" y="743510"/>
            <a:ext cx="634560" cy="4190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: una sola esquina redondeada 14">
            <a:extLst>
              <a:ext uri="{FF2B5EF4-FFF2-40B4-BE49-F238E27FC236}">
                <a16:creationId xmlns:a16="http://schemas.microsoft.com/office/drawing/2014/main" id="{BCDE651A-0234-2376-3001-D3DC73A94394}"/>
              </a:ext>
            </a:extLst>
          </p:cNvPr>
          <p:cNvSpPr/>
          <p:nvPr/>
        </p:nvSpPr>
        <p:spPr>
          <a:xfrm>
            <a:off x="386856" y="343152"/>
            <a:ext cx="5013164" cy="590858"/>
          </a:xfrm>
          <a:prstGeom prst="round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5738FA1-4E35-DE95-6A19-83C00B108765}"/>
              </a:ext>
            </a:extLst>
          </p:cNvPr>
          <p:cNvSpPr txBox="1"/>
          <p:nvPr/>
        </p:nvSpPr>
        <p:spPr>
          <a:xfrm>
            <a:off x="668990" y="400610"/>
            <a:ext cx="4512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Acceso a Ensayos</a:t>
            </a:r>
            <a:endParaRPr kumimoji="0" lang="es-C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A01D70D-A5F7-FA2A-6D36-97249EB79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3303" y="0"/>
            <a:ext cx="1798697" cy="930721"/>
          </a:xfrm>
          <a:prstGeom prst="rect">
            <a:avLst/>
          </a:prstGeom>
        </p:spPr>
      </p:pic>
      <p:pic>
        <p:nvPicPr>
          <p:cNvPr id="18" name="Picture 2" descr="light logo">
            <a:extLst>
              <a:ext uri="{FF2B5EF4-FFF2-40B4-BE49-F238E27FC236}">
                <a16:creationId xmlns:a16="http://schemas.microsoft.com/office/drawing/2014/main" id="{019630D4-2CC8-2024-6F7C-20CFC26B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98" y="6272612"/>
            <a:ext cx="1266837" cy="5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ementos2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pic>
        <p:nvPicPr>
          <p:cNvPr id="6" name="Imagen 5" descr="Elementos27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8" y="558853"/>
            <a:ext cx="4637265" cy="865623"/>
          </a:xfrm>
          <a:prstGeom prst="rect">
            <a:avLst/>
          </a:prstGeom>
        </p:spPr>
      </p:pic>
      <p:pic>
        <p:nvPicPr>
          <p:cNvPr id="8" name="Imagen 7" descr="Elementos28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28" y="2810087"/>
            <a:ext cx="5248697" cy="3661723"/>
          </a:xfrm>
          <a:prstGeom prst="rect">
            <a:avLst/>
          </a:prstGeom>
        </p:spPr>
      </p:pic>
      <p:pic>
        <p:nvPicPr>
          <p:cNvPr id="12" name="Imagen 11" descr="Elementos28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208" y="1795458"/>
            <a:ext cx="3998353" cy="3510582"/>
          </a:xfrm>
          <a:prstGeom prst="rect">
            <a:avLst/>
          </a:prstGeom>
        </p:spPr>
      </p:pic>
      <p:pic>
        <p:nvPicPr>
          <p:cNvPr id="9" name="Imagen 8" descr="Elementos29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28" y="1424476"/>
            <a:ext cx="5125037" cy="110607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C25358B-B9BB-465D-9923-610959B4ACF9}"/>
              </a:ext>
            </a:extLst>
          </p:cNvPr>
          <p:cNvSpPr/>
          <p:nvPr/>
        </p:nvSpPr>
        <p:spPr>
          <a:xfrm>
            <a:off x="8758517" y="332844"/>
            <a:ext cx="3298089" cy="733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55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79AB6C4-43C8-4763-A449-E2733C52EB43}"/>
              </a:ext>
            </a:extLst>
          </p:cNvPr>
          <p:cNvSpPr/>
          <p:nvPr/>
        </p:nvSpPr>
        <p:spPr>
          <a:xfrm>
            <a:off x="0" y="-17930"/>
            <a:ext cx="12192000" cy="628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C2481C2-2180-405B-A8DB-F250EA60BA1E}"/>
              </a:ext>
            </a:extLst>
          </p:cNvPr>
          <p:cNvSpPr/>
          <p:nvPr/>
        </p:nvSpPr>
        <p:spPr>
          <a:xfrm>
            <a:off x="0" y="601116"/>
            <a:ext cx="238125" cy="6256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0B63722-577C-471C-A735-968F533073AC}"/>
              </a:ext>
            </a:extLst>
          </p:cNvPr>
          <p:cNvSpPr/>
          <p:nvPr/>
        </p:nvSpPr>
        <p:spPr>
          <a:xfrm>
            <a:off x="11953875" y="614883"/>
            <a:ext cx="238125" cy="6256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FABC8983-E1BC-442C-A1F3-E9B75DA3A959}"/>
              </a:ext>
            </a:extLst>
          </p:cNvPr>
          <p:cNvSpPr/>
          <p:nvPr/>
        </p:nvSpPr>
        <p:spPr>
          <a:xfrm rot="16200000">
            <a:off x="282081" y="743510"/>
            <a:ext cx="634560" cy="4190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: una sola esquina redondeada 15">
            <a:extLst>
              <a:ext uri="{FF2B5EF4-FFF2-40B4-BE49-F238E27FC236}">
                <a16:creationId xmlns:a16="http://schemas.microsoft.com/office/drawing/2014/main" id="{76DBF1FF-F8B3-4732-98B6-95EF181DFC11}"/>
              </a:ext>
            </a:extLst>
          </p:cNvPr>
          <p:cNvSpPr/>
          <p:nvPr/>
        </p:nvSpPr>
        <p:spPr>
          <a:xfrm>
            <a:off x="386856" y="343152"/>
            <a:ext cx="5013164" cy="590858"/>
          </a:xfrm>
          <a:prstGeom prst="round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CC6786F-3A7A-4FD7-BA26-B0CD9CF30E05}"/>
              </a:ext>
            </a:extLst>
          </p:cNvPr>
          <p:cNvSpPr txBox="1"/>
          <p:nvPr/>
        </p:nvSpPr>
        <p:spPr>
          <a:xfrm>
            <a:off x="668990" y="400610"/>
            <a:ext cx="4512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</a:rPr>
              <a:t>Entorno y reportes Profesores</a:t>
            </a:r>
            <a:endParaRPr lang="es-CL" sz="2400" b="1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C606377-F5DB-4531-93D7-679D68D0EC85}"/>
              </a:ext>
            </a:extLst>
          </p:cNvPr>
          <p:cNvSpPr txBox="1"/>
          <p:nvPr/>
        </p:nvSpPr>
        <p:spPr>
          <a:xfrm>
            <a:off x="970150" y="1020857"/>
            <a:ext cx="355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Resultados generales</a:t>
            </a:r>
            <a:endParaRPr lang="es-CL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37E547C-9A01-450B-923A-8B0D22B7F855}"/>
              </a:ext>
            </a:extLst>
          </p:cNvPr>
          <p:cNvSpPr txBox="1"/>
          <p:nvPr/>
        </p:nvSpPr>
        <p:spPr>
          <a:xfrm>
            <a:off x="6720466" y="1004183"/>
            <a:ext cx="355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Resultados </a:t>
            </a:r>
            <a:r>
              <a:rPr lang="es-CL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de </a:t>
            </a:r>
            <a:r>
              <a:rPr lang="es-CL" sz="1800" b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Dispersión</a:t>
            </a:r>
            <a:endParaRPr lang="es-CL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1FCFE31-0698-4FF4-83D5-290FFA3728E4}"/>
              </a:ext>
            </a:extLst>
          </p:cNvPr>
          <p:cNvSpPr txBox="1"/>
          <p:nvPr/>
        </p:nvSpPr>
        <p:spPr>
          <a:xfrm>
            <a:off x="1249900" y="3890813"/>
            <a:ext cx="355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Resultados por Estudiante</a:t>
            </a:r>
            <a:endParaRPr lang="es-CL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6DD387C-12AB-4FDB-9BA1-03DE987DDC14}"/>
              </a:ext>
            </a:extLst>
          </p:cNvPr>
          <p:cNvSpPr txBox="1"/>
          <p:nvPr/>
        </p:nvSpPr>
        <p:spPr>
          <a:xfrm>
            <a:off x="7080727" y="3890814"/>
            <a:ext cx="355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Resultados de la trayectoria</a:t>
            </a:r>
            <a:endParaRPr lang="es-CL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657F3C0-F8E0-08CC-61F1-89E5CF263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42" y="1453721"/>
            <a:ext cx="4223852" cy="236535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933153B-0277-4A72-A8CF-2FFBB6650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217" y="1387729"/>
            <a:ext cx="4157178" cy="234880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D392FC0-23CC-7BA7-69C3-CC30682FD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60" y="4188873"/>
            <a:ext cx="4454379" cy="252786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0613B46-17A2-2286-5429-26C5D27A7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771" y="4260145"/>
            <a:ext cx="4178070" cy="23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6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. PAES – IDEA - Trabajo_ Microsoft​ Edge 2023-07-21 13-25-06">
            <a:hlinkClick r:id="" action="ppaction://media"/>
            <a:extLst>
              <a:ext uri="{FF2B5EF4-FFF2-40B4-BE49-F238E27FC236}">
                <a16:creationId xmlns:a16="http://schemas.microsoft.com/office/drawing/2014/main" id="{25905F66-89F0-37BB-F593-A3C9F95E3B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1000"/>
                </p14:media>
              </p:ext>
            </p:extLst>
          </p:nvPr>
        </p:nvPicPr>
        <p:blipFill rotWithShape="1">
          <a:blip r:embed="rId4"/>
          <a:srcRect l="22919" t="35689" r="28167" b="12040"/>
          <a:stretch/>
        </p:blipFill>
        <p:spPr>
          <a:xfrm>
            <a:off x="2430258" y="1907177"/>
            <a:ext cx="7331484" cy="4191000"/>
          </a:xfr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9C4B4D2-326C-A373-7737-68BDD5E75152}"/>
              </a:ext>
            </a:extLst>
          </p:cNvPr>
          <p:cNvSpPr/>
          <p:nvPr/>
        </p:nvSpPr>
        <p:spPr>
          <a:xfrm>
            <a:off x="209550" y="4152899"/>
            <a:ext cx="1828800" cy="1238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/>
              <a:t>Filtros para personalizar las consultas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BB04706-5AD3-7F5E-7D6F-31AA73552B05}"/>
              </a:ext>
            </a:extLst>
          </p:cNvPr>
          <p:cNvSpPr/>
          <p:nvPr/>
        </p:nvSpPr>
        <p:spPr>
          <a:xfrm>
            <a:off x="10020300" y="4152899"/>
            <a:ext cx="1962150" cy="784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/>
              <a:t>Puedes interactuar con todos los elementos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DBFB9AE-8A2E-5620-6DA1-96B1CB511377}"/>
              </a:ext>
            </a:extLst>
          </p:cNvPr>
          <p:cNvSpPr/>
          <p:nvPr/>
        </p:nvSpPr>
        <p:spPr>
          <a:xfrm>
            <a:off x="9905031" y="2119727"/>
            <a:ext cx="1962150" cy="88023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/>
              <a:t>Eliges la asignatura a analizar </a:t>
            </a:r>
          </a:p>
        </p:txBody>
      </p:sp>
      <p:sp>
        <p:nvSpPr>
          <p:cNvPr id="22" name="Flecha: en U 21">
            <a:extLst>
              <a:ext uri="{FF2B5EF4-FFF2-40B4-BE49-F238E27FC236}">
                <a16:creationId xmlns:a16="http://schemas.microsoft.com/office/drawing/2014/main" id="{D173D25B-1FD9-6BD3-93AE-54204F87E7E5}"/>
              </a:ext>
            </a:extLst>
          </p:cNvPr>
          <p:cNvSpPr/>
          <p:nvPr/>
        </p:nvSpPr>
        <p:spPr>
          <a:xfrm flipH="1">
            <a:off x="8193984" y="1239493"/>
            <a:ext cx="2672797" cy="88023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4" name="Flecha: doblada 23">
            <a:extLst>
              <a:ext uri="{FF2B5EF4-FFF2-40B4-BE49-F238E27FC236}">
                <a16:creationId xmlns:a16="http://schemas.microsoft.com/office/drawing/2014/main" id="{8342AE19-DCE7-4B55-AA26-0BE033CF61C0}"/>
              </a:ext>
            </a:extLst>
          </p:cNvPr>
          <p:cNvSpPr/>
          <p:nvPr/>
        </p:nvSpPr>
        <p:spPr>
          <a:xfrm>
            <a:off x="838200" y="3101009"/>
            <a:ext cx="1462779" cy="1051890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6" name="Flecha: doblada 25">
            <a:extLst>
              <a:ext uri="{FF2B5EF4-FFF2-40B4-BE49-F238E27FC236}">
                <a16:creationId xmlns:a16="http://schemas.microsoft.com/office/drawing/2014/main" id="{88BFC365-74AA-F7C0-F3D3-9A1A1362813D}"/>
              </a:ext>
            </a:extLst>
          </p:cNvPr>
          <p:cNvSpPr/>
          <p:nvPr/>
        </p:nvSpPr>
        <p:spPr>
          <a:xfrm flipH="1">
            <a:off x="9700529" y="3272664"/>
            <a:ext cx="1166253" cy="880235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244F55E-9599-667A-56C2-A6D3E1859604}"/>
              </a:ext>
            </a:extLst>
          </p:cNvPr>
          <p:cNvSpPr txBox="1"/>
          <p:nvPr/>
        </p:nvSpPr>
        <p:spPr>
          <a:xfrm>
            <a:off x="422215" y="363975"/>
            <a:ext cx="7598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>
              <a:defRPr sz="4000">
                <a:solidFill>
                  <a:srgbClr val="004A48"/>
                </a:solidFill>
                <a:latin typeface="Bauhaus 93" panose="04030905020B02020C02" pitchFamily="82" charset="0"/>
              </a:defRPr>
            </a:lvl1pPr>
          </a:lstStyle>
          <a:p>
            <a:r>
              <a:rPr lang="es-ES"/>
              <a:t>REPORTE INTERACTIVO</a:t>
            </a:r>
          </a:p>
        </p:txBody>
      </p:sp>
      <p:cxnSp>
        <p:nvCxnSpPr>
          <p:cNvPr id="9" name="13 Conector recto">
            <a:extLst>
              <a:ext uri="{FF2B5EF4-FFF2-40B4-BE49-F238E27FC236}">
                <a16:creationId xmlns:a16="http://schemas.microsoft.com/office/drawing/2014/main" id="{EE2093D7-4681-14B0-FBEA-650C6CBE6E3D}"/>
              </a:ext>
            </a:extLst>
          </p:cNvPr>
          <p:cNvCxnSpPr>
            <a:cxnSpLocks/>
          </p:cNvCxnSpPr>
          <p:nvPr/>
        </p:nvCxnSpPr>
        <p:spPr>
          <a:xfrm>
            <a:off x="5878286" y="759823"/>
            <a:ext cx="6313714" cy="0"/>
          </a:xfrm>
          <a:prstGeom prst="line">
            <a:avLst/>
          </a:prstGeom>
          <a:ln w="1270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2F65251-CA36-471A-44AB-4F8ECB8D829B}"/>
              </a:ext>
            </a:extLst>
          </p:cNvPr>
          <p:cNvSpPr txBox="1"/>
          <p:nvPr/>
        </p:nvSpPr>
        <p:spPr>
          <a:xfrm>
            <a:off x="9077018" y="569886"/>
            <a:ext cx="290543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/>
              <a:t>Desafío PAES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786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7">
            <a:extLst>
              <a:ext uri="{FF2B5EF4-FFF2-40B4-BE49-F238E27FC236}">
                <a16:creationId xmlns:a16="http://schemas.microsoft.com/office/drawing/2014/main" id="{BBE01D5F-1990-4DE0-927B-657242263DD9}"/>
              </a:ext>
            </a:extLst>
          </p:cNvPr>
          <p:cNvSpPr/>
          <p:nvPr/>
        </p:nvSpPr>
        <p:spPr>
          <a:xfrm>
            <a:off x="1495971" y="4182578"/>
            <a:ext cx="3483153" cy="2305588"/>
          </a:xfrm>
          <a:prstGeom prst="roundRect">
            <a:avLst>
              <a:gd name="adj" fmla="val 6501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743" y="4229280"/>
            <a:ext cx="3189357" cy="2187699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BE01D5F-1990-4DE0-927B-657242263DD9}"/>
              </a:ext>
            </a:extLst>
          </p:cNvPr>
          <p:cNvSpPr/>
          <p:nvPr/>
        </p:nvSpPr>
        <p:spPr>
          <a:xfrm>
            <a:off x="7122820" y="1443495"/>
            <a:ext cx="4459580" cy="4909680"/>
          </a:xfrm>
          <a:prstGeom prst="roundRect">
            <a:avLst>
              <a:gd name="adj" fmla="val 6501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FD473A-E4AF-458B-B590-C7DD1C7AC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99" y="1532610"/>
            <a:ext cx="5197418" cy="248234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2533B0E-DCE8-45CD-B979-880DA8CC2832}"/>
              </a:ext>
            </a:extLst>
          </p:cNvPr>
          <p:cNvSpPr/>
          <p:nvPr/>
        </p:nvSpPr>
        <p:spPr>
          <a:xfrm>
            <a:off x="0" y="-9962"/>
            <a:ext cx="12192000" cy="6286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3CE0B0E-CCB2-40F8-9873-EE3C0617112B}"/>
              </a:ext>
            </a:extLst>
          </p:cNvPr>
          <p:cNvSpPr/>
          <p:nvPr/>
        </p:nvSpPr>
        <p:spPr>
          <a:xfrm>
            <a:off x="0" y="601116"/>
            <a:ext cx="238125" cy="6256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BC05FF3-E976-4DB9-AE50-202F8118C41B}"/>
              </a:ext>
            </a:extLst>
          </p:cNvPr>
          <p:cNvSpPr/>
          <p:nvPr/>
        </p:nvSpPr>
        <p:spPr>
          <a:xfrm>
            <a:off x="11953875" y="614883"/>
            <a:ext cx="238125" cy="6256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9087963D-994C-4AAA-A015-B9E2BFAA8A1D}"/>
              </a:ext>
            </a:extLst>
          </p:cNvPr>
          <p:cNvSpPr/>
          <p:nvPr/>
        </p:nvSpPr>
        <p:spPr>
          <a:xfrm rot="16200000">
            <a:off x="300010" y="734545"/>
            <a:ext cx="634560" cy="4190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: una sola esquina redondeada 14">
            <a:extLst>
              <a:ext uri="{FF2B5EF4-FFF2-40B4-BE49-F238E27FC236}">
                <a16:creationId xmlns:a16="http://schemas.microsoft.com/office/drawing/2014/main" id="{6160B118-B8A3-497D-BF78-412C8B4D7FA1}"/>
              </a:ext>
            </a:extLst>
          </p:cNvPr>
          <p:cNvSpPr/>
          <p:nvPr/>
        </p:nvSpPr>
        <p:spPr>
          <a:xfrm>
            <a:off x="404785" y="334187"/>
            <a:ext cx="4758886" cy="590858"/>
          </a:xfrm>
          <a:prstGeom prst="round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650B06F-95D0-4D23-B38D-6FF4E2B996BD}"/>
              </a:ext>
            </a:extLst>
          </p:cNvPr>
          <p:cNvSpPr txBox="1"/>
          <p:nvPr/>
        </p:nvSpPr>
        <p:spPr>
          <a:xfrm>
            <a:off x="686919" y="391645"/>
            <a:ext cx="4348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</a:rPr>
              <a:t>Entorno y reportes Estudiantes</a:t>
            </a:r>
            <a:endParaRPr lang="es-CL" sz="2400" b="1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020" y="1532610"/>
            <a:ext cx="1677720" cy="60922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t="45450" b="30790"/>
          <a:stretch/>
        </p:blipFill>
        <p:spPr>
          <a:xfrm>
            <a:off x="8645282" y="1804086"/>
            <a:ext cx="1923863" cy="1659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1820" y="2230953"/>
            <a:ext cx="3781580" cy="13212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/>
          <a:srcRect t="831"/>
          <a:stretch/>
        </p:blipFill>
        <p:spPr>
          <a:xfrm>
            <a:off x="8003832" y="3556321"/>
            <a:ext cx="3019639" cy="27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33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n_TRANSITA_SM_2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"/>
            <a:ext cx="12192000" cy="68571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0E06481-8C9F-4BDA-862C-09C7D9CC6928}"/>
              </a:ext>
            </a:extLst>
          </p:cNvPr>
          <p:cNvSpPr/>
          <p:nvPr/>
        </p:nvSpPr>
        <p:spPr>
          <a:xfrm>
            <a:off x="609600" y="2814918"/>
            <a:ext cx="5585012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19B603-6B71-4567-818D-FBF0642B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67" y="4129462"/>
            <a:ext cx="1273265" cy="926358"/>
          </a:xfrm>
          <a:prstGeom prst="rect">
            <a:avLst/>
          </a:prstGeom>
        </p:spPr>
      </p:pic>
      <p:pic>
        <p:nvPicPr>
          <p:cNvPr id="9" name="Picture 2" descr="light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28" y="2380803"/>
            <a:ext cx="3393649" cy="15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0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350751-F31A-73EF-EF65-F0E8AAF9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27" y="279918"/>
            <a:ext cx="11454677" cy="640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5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1728FB24-7109-797E-945D-FE253CBCE4C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1E5795D-6137-6178-EBC8-1BA8C854882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A4A23946-DBF3-C44E-76A2-0441FD6AA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5D0EF6F7-AE84-0918-204B-B1D8A428BC76}"/>
                  </a:ext>
                </a:extLst>
              </p:cNvPr>
              <p:cNvSpPr/>
              <p:nvPr/>
            </p:nvSpPr>
            <p:spPr>
              <a:xfrm>
                <a:off x="6971251" y="4731391"/>
                <a:ext cx="5220749" cy="21266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419"/>
              </a:p>
            </p:txBody>
          </p:sp>
        </p:grp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6432C14-4572-EF59-2955-A194B7B4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5075" y="5109489"/>
              <a:ext cx="3027215" cy="838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051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70E10A1-33DD-A30E-1765-29A68D25F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68D68F3-2251-D7C6-3546-8EAE1C61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1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8289C0-71BA-6926-9BE4-B356FE2E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6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FEC2BE2-87D5-23B7-A55E-574E12666303}"/>
              </a:ext>
            </a:extLst>
          </p:cNvPr>
          <p:cNvGrpSpPr/>
          <p:nvPr/>
        </p:nvGrpSpPr>
        <p:grpSpPr>
          <a:xfrm>
            <a:off x="0" y="-1"/>
            <a:ext cx="12192000" cy="6858000"/>
            <a:chOff x="0" y="-1"/>
            <a:chExt cx="12192000" cy="685800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3C0CD70-323E-996C-BD25-51225F08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A7E0041-C03B-1665-9343-6BA80A58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7052" y="2298536"/>
              <a:ext cx="4138960" cy="316903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1C3B61D-A329-90EB-FE10-124FF320C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194" y="2302076"/>
              <a:ext cx="4138960" cy="316195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8BF6A5C-677F-D9F2-2A71-34146CEB3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7052" y="5464028"/>
              <a:ext cx="4138960" cy="90982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854DA8E-5165-60F7-3CF7-40DB8A62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246" y="5464028"/>
              <a:ext cx="4138960" cy="909825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AC2689F-9AA5-10BC-A13B-B59A4646D158}"/>
                </a:ext>
              </a:extLst>
            </p:cNvPr>
            <p:cNvSpPr txBox="1"/>
            <p:nvPr/>
          </p:nvSpPr>
          <p:spPr>
            <a:xfrm>
              <a:off x="813194" y="1922475"/>
              <a:ext cx="4138960" cy="36933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>
                  <a:solidFill>
                    <a:schemeClr val="accent5">
                      <a:lumMod val="50000"/>
                    </a:schemeClr>
                  </a:solidFill>
                </a:rPr>
                <a:t>Nacional, todas las dependencias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18C7284-79A4-8FFC-AF2A-9F02480BE5FC}"/>
                </a:ext>
              </a:extLst>
            </p:cNvPr>
            <p:cNvSpPr txBox="1"/>
            <p:nvPr/>
          </p:nvSpPr>
          <p:spPr>
            <a:xfrm>
              <a:off x="5637052" y="1947642"/>
              <a:ext cx="4138960" cy="36933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>
                  <a:solidFill>
                    <a:schemeClr val="accent5">
                      <a:lumMod val="50000"/>
                    </a:schemeClr>
                  </a:solidFill>
                </a:rPr>
                <a:t>Particular Pagado</a:t>
              </a:r>
              <a:endParaRPr lang="es-CL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537E4E77-0F45-CF45-0DE6-4007906F7EED}"/>
                </a:ext>
              </a:extLst>
            </p:cNvPr>
            <p:cNvSpPr txBox="1"/>
            <p:nvPr/>
          </p:nvSpPr>
          <p:spPr>
            <a:xfrm>
              <a:off x="1960926" y="6447635"/>
              <a:ext cx="3223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/>
                <a:t>Considera solo modalidad científico humanista</a:t>
              </a:r>
              <a:endParaRPr lang="es-419" sz="1200"/>
            </a:p>
          </p:txBody>
        </p:sp>
      </p:grpSp>
    </p:spTree>
    <p:extLst>
      <p:ext uri="{BB962C8B-B14F-4D97-AF65-F5344CB8AC3E}">
        <p14:creationId xmlns:p14="http://schemas.microsoft.com/office/powerpoint/2010/main" val="417828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D998537-BFC4-05D4-5AC2-792FB73F0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582988" y="2098576"/>
            <a:ext cx="1102602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133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Las carreras con más postulaciones son una muestra interesante de puntajes de corte de sus últimos matriculados 2023. Escenario que enfrentarán los próximos postulantes:  </a:t>
            </a:r>
          </a:p>
        </p:txBody>
      </p:sp>
    </p:spTree>
    <p:extLst>
      <p:ext uri="{BB962C8B-B14F-4D97-AF65-F5344CB8AC3E}">
        <p14:creationId xmlns:p14="http://schemas.microsoft.com/office/powerpoint/2010/main" val="1044384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48566B-FD98-F102-2ABA-C5490BC5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82662D-16B1-F7AD-3629-ECC8ACF8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58" y="1719485"/>
            <a:ext cx="10365692" cy="49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358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17</Slides>
  <Notes>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Gómez Ponce, Rafael</dc:creator>
  <cp:revision>2</cp:revision>
  <cp:lastPrinted>2023-09-28T12:11:14Z</cp:lastPrinted>
  <dcterms:created xsi:type="dcterms:W3CDTF">2023-09-27T20:46:23Z</dcterms:created>
  <dcterms:modified xsi:type="dcterms:W3CDTF">2023-09-28T21:52:09Z</dcterms:modified>
</cp:coreProperties>
</file>